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744398010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2744398010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744398010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2744398010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ulinė">
  <p:cSld name="1_Titulinė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7" pos="6584">
          <p15:clr>
            <a:srgbClr val="FBAE40"/>
          </p15:clr>
        </p15:guide>
        <p15:guide id="8" pos="6040">
          <p15:clr>
            <a:srgbClr val="FBAE40"/>
          </p15:clr>
        </p15:guide>
        <p15:guide id="9" orient="horz" pos="3090">
          <p15:clr>
            <a:srgbClr val="FBAE40"/>
          </p15:clr>
        </p15:guide>
        <p15:guide id="10" orient="horz" pos="1842">
          <p15:clr>
            <a:srgbClr val="FBAE40"/>
          </p15:clr>
        </p15:guide>
        <p15:guide id="11" orient="horz" pos="1230">
          <p15:clr>
            <a:srgbClr val="FBAE40"/>
          </p15:clr>
        </p15:guide>
        <p15:guide id="12" orient="horz" pos="913">
          <p15:clr>
            <a:srgbClr val="FBAE40"/>
          </p15:clr>
        </p15:guide>
        <p15:guide id="13" orient="horz" pos="618">
          <p15:clr>
            <a:srgbClr val="FBAE40"/>
          </p15:clr>
        </p15:guide>
        <p15:guide id="14" orient="horz" pos="2478">
          <p15:clr>
            <a:srgbClr val="FBAE40"/>
          </p15:clr>
        </p15:guide>
        <p15:guide id="15" pos="393">
          <p15:clr>
            <a:srgbClr val="FBAE40"/>
          </p15:clr>
        </p15:guide>
        <p15:guide id="16" orient="horz" pos="3929">
          <p15:clr>
            <a:srgbClr val="FBAE40"/>
          </p15:clr>
        </p15:guide>
        <p15:guide id="17" orient="horz" pos="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33.jp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8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1" Type="http://schemas.openxmlformats.org/officeDocument/2006/relationships/hyperlink" Target="https://freepbr.com/product/stylized-animal-fur/" TargetMode="External"/><Relationship Id="rId10" Type="http://schemas.openxmlformats.org/officeDocument/2006/relationships/hyperlink" Target="https://freepbr.com/product/stylized-animal-fur/" TargetMode="External"/><Relationship Id="rId9" Type="http://schemas.openxmlformats.org/officeDocument/2006/relationships/hyperlink" Target="https://freepbr.com/product/stylized-animal-fur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5.jpg"/><Relationship Id="rId7" Type="http://schemas.openxmlformats.org/officeDocument/2006/relationships/image" Target="../media/image20.png"/><Relationship Id="rId8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4.png"/><Relationship Id="rId7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5.png"/><Relationship Id="rId7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hyperlink" Target="https://pixabay.com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1.jp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4.jp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/>
        </p:nvSpPr>
        <p:spPr>
          <a:xfrm>
            <a:off x="632355" y="5837238"/>
            <a:ext cx="8854531" cy="400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1" i="0" lang="lt-LT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Grupė Guma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632355" y="1952625"/>
            <a:ext cx="8854531" cy="35345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5000"/>
              <a:buFont typeface="Arial"/>
              <a:buNone/>
            </a:pPr>
            <a:r>
              <a:rPr b="1" i="0" lang="lt-LT" sz="5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Netikėta vakarienė</a:t>
            </a:r>
            <a:endParaRPr b="1" i="0" sz="5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/>
        </p:nvSpPr>
        <p:spPr>
          <a:xfrm rot="-5400000">
            <a:off x="8847686" y="3603890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lt-LT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5">
            <a:alphaModFix/>
          </a:blip>
          <a:srcRect b="-238517" l="0" r="14257" t="3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3495" y="858795"/>
            <a:ext cx="11049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632354" y="6126103"/>
            <a:ext cx="8854531" cy="400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lt-LT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Ignas Rudnickas, Mildaras Karvelis, Ainis Vaičiūnas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/>
          <p:nvPr/>
        </p:nvSpPr>
        <p:spPr>
          <a:xfrm>
            <a:off x="641645" y="600737"/>
            <a:ext cx="8978606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Veikėjai - </a:t>
            </a:r>
            <a:r>
              <a:rPr b="1" lang="lt-LT" sz="3000">
                <a:solidFill>
                  <a:srgbClr val="FFFF00"/>
                </a:solidFill>
              </a:rPr>
              <a:t>Meška, </a:t>
            </a:r>
            <a:r>
              <a:rPr b="1" lang="lt-LT" sz="3000">
                <a:solidFill>
                  <a:srgbClr val="FFFF00"/>
                </a:solidFill>
              </a:rPr>
              <a:t>sumodeliavo </a:t>
            </a:r>
            <a:r>
              <a:rPr b="1" lang="lt-LT" sz="3000">
                <a:solidFill>
                  <a:srgbClr val="FFFF00"/>
                </a:solidFill>
              </a:rPr>
              <a:t>Ignas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51225"/>
            <a:ext cx="121920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3044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rown bear with blue eyes&#10;&#10;Description automatically generated" id="123" name="Google Shape;12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4185" y="1782577"/>
            <a:ext cx="4208208" cy="3828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w poly bear on a wall&#10;&#10;Description automatically generated" id="124" name="Google Shape;12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8824" y="2280191"/>
            <a:ext cx="3284220" cy="3267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0052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6">
            <a:alphaModFix/>
          </a:blip>
          <a:srcRect b="389" l="-119640" r="-170830" t="58032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3467098" y="3668711"/>
            <a:ext cx="6222494" cy="272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Arial"/>
              <a:buNone/>
            </a:pPr>
            <a:r>
              <a:rPr b="1" i="0" lang="lt-LT" sz="3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Aplinka</a:t>
            </a:r>
            <a:endParaRPr b="1" i="0" sz="37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481" y="1329925"/>
            <a:ext cx="11049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/>
        </p:nvSpPr>
        <p:spPr>
          <a:xfrm rot="-5400000">
            <a:off x="8847686" y="3603890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KAUNO TECHNOLOGIJOS UNIVERSITETAS</a:t>
            </a:r>
            <a:endParaRPr/>
          </a:p>
        </p:txBody>
      </p:sp>
      <p:sp>
        <p:nvSpPr>
          <p:cNvPr id="137" name="Google Shape;137;p13"/>
          <p:cNvSpPr txBox="1"/>
          <p:nvPr/>
        </p:nvSpPr>
        <p:spPr>
          <a:xfrm>
            <a:off x="0" y="3373722"/>
            <a:ext cx="2828658" cy="32225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0"/>
              <a:buFont typeface="Arial"/>
              <a:buNone/>
            </a:pPr>
            <a:r>
              <a:rPr b="1" i="0" lang="lt-LT" sz="2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2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Aplinka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rawing of a building&#10;&#10;Description automatically generated" id="148" name="Google Shape;14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644" y="3362201"/>
            <a:ext cx="4493894" cy="2115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 txBox="1"/>
          <p:nvPr/>
        </p:nvSpPr>
        <p:spPr>
          <a:xfrm>
            <a:off x="1463292" y="5534803"/>
            <a:ext cx="16131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Namu </a:t>
            </a:r>
            <a:r>
              <a:rPr lang="lt-LT" sz="1600">
                <a:solidFill>
                  <a:schemeClr val="lt1"/>
                </a:solidFill>
              </a:rPr>
              <a:t>eskizas</a:t>
            </a:r>
            <a:endParaRPr/>
          </a:p>
        </p:txBody>
      </p:sp>
      <p:sp>
        <p:nvSpPr>
          <p:cNvPr id="150" name="Google Shape;150;p14"/>
          <p:cNvSpPr txBox="1"/>
          <p:nvPr/>
        </p:nvSpPr>
        <p:spPr>
          <a:xfrm>
            <a:off x="6360147" y="5534801"/>
            <a:ext cx="2947762" cy="47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Sumodeliuota namu aplinka</a:t>
            </a:r>
            <a:endParaRPr/>
          </a:p>
        </p:txBody>
      </p:sp>
      <p:pic>
        <p:nvPicPr>
          <p:cNvPr id="151" name="Google Shape;15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7441" y="3099099"/>
            <a:ext cx="4070292" cy="2274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/>
          <p:nvPr/>
        </p:nvSpPr>
        <p:spPr>
          <a:xfrm>
            <a:off x="641650" y="1750531"/>
            <a:ext cx="807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600">
                <a:solidFill>
                  <a:schemeClr val="lt1"/>
                </a:solidFill>
              </a:rPr>
              <a:t>Namo vidus: detalios dekoracijos, šviesos šaltiniai, specialūs efektai(sienos </a:t>
            </a:r>
            <a:r>
              <a:rPr lang="lt-LT" sz="1600">
                <a:solidFill>
                  <a:schemeClr val="lt1"/>
                </a:solidFill>
              </a:rPr>
              <a:t>griuvimas</a:t>
            </a:r>
            <a:r>
              <a:rPr lang="lt-LT" sz="1600">
                <a:solidFill>
                  <a:schemeClr val="lt1"/>
                </a:solidFill>
              </a:rPr>
              <a:t>).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600">
                <a:solidFill>
                  <a:schemeClr val="lt1"/>
                </a:solidFill>
              </a:rPr>
              <a:t>Laukas: mažo detalumo dekoracijos, specialūs efektai(lietus).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0052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 rotWithShape="1">
          <a:blip r:embed="rId6">
            <a:alphaModFix/>
          </a:blip>
          <a:srcRect b="389" l="-119640" r="-170830" t="58032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/>
          <p:nvPr/>
        </p:nvSpPr>
        <p:spPr>
          <a:xfrm>
            <a:off x="3467098" y="3668711"/>
            <a:ext cx="6222494" cy="272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Arial"/>
              <a:buNone/>
            </a:pPr>
            <a:r>
              <a:rPr b="1" i="0" lang="lt-LT" sz="3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Veikėjų </a:t>
            </a:r>
            <a:r>
              <a:rPr b="1" lang="lt-LT" sz="3700">
                <a:solidFill>
                  <a:srgbClr val="FFFF00"/>
                </a:solidFill>
              </a:rPr>
              <a:t>kūrimas</a:t>
            </a:r>
            <a:endParaRPr b="1" i="0" sz="37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481" y="1329925"/>
            <a:ext cx="11049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/>
        </p:nvSpPr>
        <p:spPr>
          <a:xfrm rot="-5400000">
            <a:off x="8847686" y="3603890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KAUNO TECHNOLOGIJOS UNIVERSITETAS</a:t>
            </a:r>
            <a:endParaRPr/>
          </a:p>
        </p:txBody>
      </p:sp>
      <p:sp>
        <p:nvSpPr>
          <p:cNvPr id="165" name="Google Shape;165;p15"/>
          <p:cNvSpPr txBox="1"/>
          <p:nvPr/>
        </p:nvSpPr>
        <p:spPr>
          <a:xfrm>
            <a:off x="0" y="3373722"/>
            <a:ext cx="2828658" cy="32225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0"/>
              <a:buFont typeface="Arial"/>
              <a:buNone/>
            </a:pPr>
            <a:r>
              <a:rPr b="1" i="0" lang="lt-LT" sz="2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2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Veikėjų </a:t>
            </a:r>
            <a:r>
              <a:rPr b="1" lang="lt-LT" sz="3000">
                <a:solidFill>
                  <a:srgbClr val="FFFF00"/>
                </a:solidFill>
              </a:rPr>
              <a:t>kūrimas</a:t>
            </a:r>
            <a:endParaRPr/>
          </a:p>
        </p:txBody>
      </p:sp>
      <p:pic>
        <p:nvPicPr>
          <p:cNvPr id="171" name="Google Shape;1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6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 txBox="1"/>
          <p:nvPr/>
        </p:nvSpPr>
        <p:spPr>
          <a:xfrm>
            <a:off x="7372113" y="5714957"/>
            <a:ext cx="2204299" cy="329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Žmogaus UV išklotinė</a:t>
            </a:r>
            <a:endParaRPr/>
          </a:p>
        </p:txBody>
      </p:sp>
      <p:sp>
        <p:nvSpPr>
          <p:cNvPr id="175" name="Google Shape;175;p16"/>
          <p:cNvSpPr txBox="1"/>
          <p:nvPr/>
        </p:nvSpPr>
        <p:spPr>
          <a:xfrm>
            <a:off x="156749" y="1629150"/>
            <a:ext cx="106104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lang="lt-LT" sz="2200">
                <a:solidFill>
                  <a:schemeClr val="lt1"/>
                </a:solidFill>
              </a:rPr>
              <a:t>Žmogaus (šeimininko) modelis </a:t>
            </a:r>
            <a:r>
              <a:rPr b="1" lang="lt-LT" sz="2200">
                <a:solidFill>
                  <a:schemeClr val="lt1"/>
                </a:solidFill>
              </a:rPr>
              <a:t>sukurtas</a:t>
            </a:r>
            <a:r>
              <a:rPr b="1" lang="lt-LT" sz="2200">
                <a:solidFill>
                  <a:schemeClr val="lt1"/>
                </a:solidFill>
              </a:rPr>
              <a:t> naudojant pagalbinius vaizdus iš priekio ir šono.</a:t>
            </a:r>
            <a:endParaRPr/>
          </a:p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6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black grid&#10;&#10;Description automatically generated" id="178" name="Google Shape;17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3702" y="2932088"/>
            <a:ext cx="2632710" cy="2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0010" y="2823178"/>
            <a:ext cx="2762112" cy="3056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"/>
          <p:cNvSpPr txBox="1"/>
          <p:nvPr/>
        </p:nvSpPr>
        <p:spPr>
          <a:xfrm>
            <a:off x="1666054" y="5945198"/>
            <a:ext cx="2560594" cy="372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Žmogaus kaulų struktūra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Veikėjų </a:t>
            </a:r>
            <a:r>
              <a:rPr b="1" lang="lt-LT" sz="3000">
                <a:solidFill>
                  <a:srgbClr val="FFFF00"/>
                </a:solidFill>
              </a:rPr>
              <a:t>kūrimas</a:t>
            </a:r>
            <a:endParaRPr/>
          </a:p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7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/>
        </p:nvSpPr>
        <p:spPr>
          <a:xfrm>
            <a:off x="164467" y="1673441"/>
            <a:ext cx="6629439" cy="438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Žmogaus modelyje </a:t>
            </a:r>
            <a:r>
              <a:rPr b="1" lang="lt-LT" sz="2200">
                <a:solidFill>
                  <a:schemeClr val="lt1"/>
                </a:solidFill>
              </a:rPr>
              <a:t>naudojamos </a:t>
            </a: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tekstūros</a:t>
            </a:r>
            <a:r>
              <a:rPr b="1" lang="lt-LT" sz="2200">
                <a:solidFill>
                  <a:schemeClr val="lt1"/>
                </a:solidFill>
              </a:rPr>
              <a:t>.</a:t>
            </a:r>
            <a:endParaRPr/>
          </a:p>
        </p:txBody>
      </p:sp>
      <p:pic>
        <p:nvPicPr>
          <p:cNvPr id="190" name="Google Shape;19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335052" y="5053363"/>
            <a:ext cx="2974347" cy="43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Žmogaus kelnių tekstūra</a:t>
            </a:r>
            <a:endParaRPr/>
          </a:p>
        </p:txBody>
      </p:sp>
      <p:sp>
        <p:nvSpPr>
          <p:cNvPr id="193" name="Google Shape;193;p17"/>
          <p:cNvSpPr txBox="1"/>
          <p:nvPr/>
        </p:nvSpPr>
        <p:spPr>
          <a:xfrm>
            <a:off x="3644450" y="5220279"/>
            <a:ext cx="2974347" cy="43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Žmogaus kūno tekstūra</a:t>
            </a:r>
            <a:endParaRPr/>
          </a:p>
        </p:txBody>
      </p:sp>
      <p:sp>
        <p:nvSpPr>
          <p:cNvPr id="194" name="Google Shape;194;p17"/>
          <p:cNvSpPr txBox="1"/>
          <p:nvPr/>
        </p:nvSpPr>
        <p:spPr>
          <a:xfrm>
            <a:off x="7292654" y="5365770"/>
            <a:ext cx="2974347" cy="43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Žmogaus </a:t>
            </a:r>
            <a:r>
              <a:rPr lang="lt-LT" sz="1600">
                <a:solidFill>
                  <a:schemeClr val="lt1"/>
                </a:solidFill>
              </a:rPr>
              <a:t>megztinio </a:t>
            </a: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tekstūra</a:t>
            </a:r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229" y="2570601"/>
            <a:ext cx="2581592" cy="225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3663" y="2508388"/>
            <a:ext cx="2942964" cy="263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56139" y="2467096"/>
            <a:ext cx="3047378" cy="282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Veikėjų </a:t>
            </a:r>
            <a:r>
              <a:rPr b="1" lang="lt-LT" sz="3000">
                <a:solidFill>
                  <a:srgbClr val="FFFF00"/>
                </a:solidFill>
              </a:rPr>
              <a:t>kūrimas</a:t>
            </a:r>
            <a:endParaRPr/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8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/>
          <p:nvPr/>
        </p:nvSpPr>
        <p:spPr>
          <a:xfrm>
            <a:off x="6625636" y="5753219"/>
            <a:ext cx="2163090" cy="43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Meškos UV išklotinė</a:t>
            </a:r>
            <a:endParaRPr/>
          </a:p>
        </p:txBody>
      </p:sp>
      <p:sp>
        <p:nvSpPr>
          <p:cNvPr id="207" name="Google Shape;207;p18"/>
          <p:cNvSpPr txBox="1"/>
          <p:nvPr/>
        </p:nvSpPr>
        <p:spPr>
          <a:xfrm>
            <a:off x="164475" y="1509599"/>
            <a:ext cx="98283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Meška buvo </a:t>
            </a:r>
            <a:r>
              <a:rPr b="1" lang="lt-LT" sz="2200">
                <a:solidFill>
                  <a:schemeClr val="lt1"/>
                </a:solidFill>
              </a:rPr>
              <a:t>auginama </a:t>
            </a: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iš kubo, naudojant pagalbines nuotraukas i</a:t>
            </a:r>
            <a:r>
              <a:rPr b="1" lang="lt-LT" sz="2200">
                <a:solidFill>
                  <a:schemeClr val="lt1"/>
                </a:solidFill>
              </a:rPr>
              <a:t>š priekio ir šono</a:t>
            </a: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id="208" name="Google Shape;20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geometric shapes&#10;&#10;Description automatically generated with medium confidence" id="210" name="Google Shape;21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2800031"/>
            <a:ext cx="2823845" cy="2829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ireframe of a animal&#10;&#10;Description automatically generated" id="211" name="Google Shape;21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8753" y="2676404"/>
            <a:ext cx="3707676" cy="307681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/>
        </p:nvSpPr>
        <p:spPr>
          <a:xfrm>
            <a:off x="1520741" y="5825651"/>
            <a:ext cx="2543700" cy="43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Meškos kaulų struktūra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Veikėjų </a:t>
            </a:r>
            <a:r>
              <a:rPr b="1" lang="lt-LT" sz="3000">
                <a:solidFill>
                  <a:srgbClr val="FFFF00"/>
                </a:solidFill>
              </a:rPr>
              <a:t>kūrimas</a:t>
            </a:r>
            <a:endParaRPr/>
          </a:p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 txBox="1"/>
          <p:nvPr/>
        </p:nvSpPr>
        <p:spPr>
          <a:xfrm>
            <a:off x="164468" y="1673441"/>
            <a:ext cx="5216178" cy="4387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Meškos modelio </a:t>
            </a:r>
            <a:r>
              <a:rPr b="1" lang="lt-LT" sz="2200">
                <a:solidFill>
                  <a:schemeClr val="lt1"/>
                </a:solidFill>
              </a:rPr>
              <a:t>naudotos </a:t>
            </a: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tekstūros</a:t>
            </a:r>
            <a:r>
              <a:rPr b="1" lang="lt-LT" sz="2200">
                <a:solidFill>
                  <a:schemeClr val="lt1"/>
                </a:solidFill>
              </a:rPr>
              <a:t>.</a:t>
            </a:r>
            <a:endParaRPr/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889" y="2385412"/>
            <a:ext cx="3000487" cy="300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89958" y="2385413"/>
            <a:ext cx="3000488" cy="300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6423" y="2385412"/>
            <a:ext cx="3000488" cy="30004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9"/>
          <p:cNvSpPr txBox="1"/>
          <p:nvPr/>
        </p:nvSpPr>
        <p:spPr>
          <a:xfrm>
            <a:off x="388229" y="5439677"/>
            <a:ext cx="2974347" cy="43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stylized-animal-fur_albedo</a:t>
            </a:r>
            <a:endParaRPr b="0" i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3999636" y="5439677"/>
            <a:ext cx="2974347" cy="43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stylized-animal-fur_ao</a:t>
            </a:r>
            <a:endParaRPr b="0" i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7329170" y="5439677"/>
            <a:ext cx="2974347" cy="43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stylized-animal-fur_roughness</a:t>
            </a:r>
            <a:endParaRPr b="0" i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Veikėjų </a:t>
            </a:r>
            <a:r>
              <a:rPr b="1" lang="lt-LT" sz="3000">
                <a:solidFill>
                  <a:srgbClr val="FFFF00"/>
                </a:solidFill>
              </a:rPr>
              <a:t>kūrimas</a:t>
            </a:r>
            <a:endParaRPr/>
          </a:p>
        </p:txBody>
      </p:sp>
      <p:pic>
        <p:nvPicPr>
          <p:cNvPr id="235" name="Google Shape;2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0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/>
        </p:nvSpPr>
        <p:spPr>
          <a:xfrm>
            <a:off x="7761495" y="5871938"/>
            <a:ext cx="1914705" cy="422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Šuns UV išklotinė</a:t>
            </a:r>
            <a:endParaRPr/>
          </a:p>
        </p:txBody>
      </p:sp>
      <p:sp>
        <p:nvSpPr>
          <p:cNvPr id="239" name="Google Shape;239;p20"/>
          <p:cNvSpPr txBox="1"/>
          <p:nvPr/>
        </p:nvSpPr>
        <p:spPr>
          <a:xfrm>
            <a:off x="139521" y="1726250"/>
            <a:ext cx="9828212" cy="878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lang="lt-LT" sz="2200">
                <a:solidFill>
                  <a:schemeClr val="lt1"/>
                </a:solidFill>
              </a:rPr>
              <a:t>Šuo buvo auginamas iš kubo pasinaudojant pagalbinėmis nuotraukomis iš šono ir priekio.</a:t>
            </a:r>
            <a:endParaRPr/>
          </a:p>
        </p:txBody>
      </p:sp>
      <p:pic>
        <p:nvPicPr>
          <p:cNvPr id="240" name="Google Shape;24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black objects&#10;&#10;Description automatically generated with medium confidence" id="242" name="Google Shape;24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7120393" y="2990205"/>
            <a:ext cx="2847340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ireframe of a dog&#10;&#10;Description automatically generated" id="243" name="Google Shape;24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0010" y="3069484"/>
            <a:ext cx="3533228" cy="236660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0"/>
          <p:cNvSpPr txBox="1"/>
          <p:nvPr/>
        </p:nvSpPr>
        <p:spPr>
          <a:xfrm>
            <a:off x="1994490" y="5614388"/>
            <a:ext cx="2341637" cy="422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Šuns kaulų struktūra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Veikėjų </a:t>
            </a:r>
            <a:r>
              <a:rPr b="1" lang="lt-LT" sz="3000">
                <a:solidFill>
                  <a:srgbClr val="FFFF00"/>
                </a:solidFill>
              </a:rPr>
              <a:t>kūrimas</a:t>
            </a:r>
            <a:endParaRPr/>
          </a:p>
        </p:txBody>
      </p:sp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1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1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/>
        </p:nvSpPr>
        <p:spPr>
          <a:xfrm>
            <a:off x="416928" y="2485275"/>
            <a:ext cx="4901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Šuns tekstūra </a:t>
            </a:r>
            <a:r>
              <a:rPr b="1" lang="lt-LT" sz="2200">
                <a:solidFill>
                  <a:schemeClr val="lt1"/>
                </a:solidFill>
              </a:rPr>
              <a:t>sukurta naudojant blender texture paint įrankiu.</a:t>
            </a: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6189349" y="6112856"/>
            <a:ext cx="2974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Pagrindinė Šuns tekstūra</a:t>
            </a:r>
            <a:endParaRPr/>
          </a:p>
        </p:txBody>
      </p:sp>
      <p:pic>
        <p:nvPicPr>
          <p:cNvPr descr="A group of broken pieces&#10;&#10;Description automatically generated" id="257" name="Google Shape;25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4851" y="1932163"/>
            <a:ext cx="4003323" cy="400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2613221" y="1960510"/>
            <a:ext cx="6975279" cy="4276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0000" lvl="0" marL="360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alibri"/>
              <a:buAutoNum type="arabicPeriod"/>
            </a:pPr>
            <a:r>
              <a:rPr b="0" i="0" lang="lt-L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Įvadas</a:t>
            </a:r>
            <a:endParaRPr/>
          </a:p>
          <a:p>
            <a:pPr indent="-360000" lvl="0" marL="360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alibri"/>
              <a:buAutoNum type="arabicPeriod"/>
            </a:pPr>
            <a:r>
              <a:rPr b="0" i="0" lang="lt-L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Animacijos scenarijus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000" lvl="0" marL="360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alibri"/>
              <a:buAutoNum type="arabicPeriod"/>
            </a:pPr>
            <a:r>
              <a:rPr b="0" i="0" lang="lt-L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Veikėjai</a:t>
            </a:r>
            <a:endParaRPr/>
          </a:p>
          <a:p>
            <a:pPr indent="-360000" lvl="0" marL="360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alibri"/>
              <a:buAutoNum type="arabicPeriod"/>
            </a:pPr>
            <a:r>
              <a:rPr b="0" i="0" lang="lt-L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Aplinka</a:t>
            </a:r>
            <a:endParaRPr/>
          </a:p>
          <a:p>
            <a:pPr indent="-360000" lvl="0" marL="360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alibri"/>
              <a:buAutoNum type="arabicPeriod"/>
            </a:pPr>
            <a:r>
              <a:rPr b="0" i="0" lang="lt-L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Veikėjų </a:t>
            </a:r>
            <a:r>
              <a:rPr lang="lt-LT" sz="2000">
                <a:solidFill>
                  <a:schemeClr val="lt1"/>
                </a:solidFill>
              </a:rPr>
              <a:t>kūrimas</a:t>
            </a:r>
            <a:endParaRPr/>
          </a:p>
          <a:p>
            <a:pPr indent="-360000" lvl="0" marL="360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alibri"/>
              <a:buAutoNum type="arabicPeriod"/>
            </a:pPr>
            <a:r>
              <a:rPr b="0" i="0" lang="lt-L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Aplinkos </a:t>
            </a:r>
            <a:r>
              <a:rPr lang="lt-LT" sz="2000">
                <a:solidFill>
                  <a:schemeClr val="lt1"/>
                </a:solidFill>
              </a:rPr>
              <a:t>kūrimas</a:t>
            </a:r>
            <a:endParaRPr/>
          </a:p>
          <a:p>
            <a:pPr indent="-360000" lvl="0" marL="360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alibri"/>
              <a:buAutoNum type="arabicPeriod"/>
            </a:pPr>
            <a:r>
              <a:rPr b="0" i="0" lang="lt-L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Specialiųjų efektų kūrimas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000" lvl="0" marL="360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alibri"/>
              <a:buAutoNum type="arabicPeriod"/>
            </a:pPr>
            <a:r>
              <a:rPr b="0" i="0" lang="lt-L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Montavimas</a:t>
            </a:r>
            <a:endParaRPr/>
          </a:p>
          <a:p>
            <a:pPr indent="-360000" lvl="0" marL="3600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Calibri"/>
              <a:buAutoNum type="arabicPeriod"/>
            </a:pPr>
            <a:r>
              <a:rPr b="0" i="0" lang="lt-L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Išvados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2613221" y="600737"/>
            <a:ext cx="8037512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Turinys</a:t>
            </a:r>
            <a:endParaRPr b="1" i="0" sz="3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6472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/>
        </p:nvSpPr>
        <p:spPr>
          <a:xfrm rot="-5400000">
            <a:off x="-1604416" y="3603891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lt-LT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0052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 rotWithShape="1">
          <a:blip r:embed="rId6">
            <a:alphaModFix/>
          </a:blip>
          <a:srcRect b="389" l="-119640" r="-170830" t="58032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/>
          <p:nvPr/>
        </p:nvSpPr>
        <p:spPr>
          <a:xfrm>
            <a:off x="3467098" y="3668711"/>
            <a:ext cx="6222494" cy="272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Arial"/>
              <a:buNone/>
            </a:pPr>
            <a:r>
              <a:rPr b="1" i="0" lang="lt-LT" sz="3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Aplinkos </a:t>
            </a:r>
            <a:r>
              <a:rPr b="1" lang="lt-LT" sz="3700">
                <a:solidFill>
                  <a:srgbClr val="FFFF00"/>
                </a:solidFill>
              </a:rPr>
              <a:t>kūrimas</a:t>
            </a:r>
            <a:endParaRPr b="1" i="0" sz="37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481" y="1329925"/>
            <a:ext cx="11049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 rot="-5400000">
            <a:off x="8847686" y="3603890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KAUNO TECHNOLOGIJOS UNIVERSITETAS</a:t>
            </a:r>
            <a:endParaRPr/>
          </a:p>
        </p:txBody>
      </p:sp>
      <p:sp>
        <p:nvSpPr>
          <p:cNvPr id="270" name="Google Shape;270;p22"/>
          <p:cNvSpPr txBox="1"/>
          <p:nvPr/>
        </p:nvSpPr>
        <p:spPr>
          <a:xfrm>
            <a:off x="0" y="3373722"/>
            <a:ext cx="2828658" cy="32225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0"/>
              <a:buFont typeface="Arial"/>
              <a:buNone/>
            </a:pPr>
            <a:r>
              <a:rPr b="1" i="0" lang="lt-LT" sz="2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1" i="0" sz="2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Aplinkos </a:t>
            </a:r>
            <a:r>
              <a:rPr b="1" lang="lt-LT" sz="3000">
                <a:solidFill>
                  <a:srgbClr val="FFFF00"/>
                </a:solidFill>
              </a:rPr>
              <a:t>kūrimas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/>
        </p:nvSpPr>
        <p:spPr>
          <a:xfrm>
            <a:off x="1660459" y="5620818"/>
            <a:ext cx="1806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Lauko aplinka</a:t>
            </a:r>
            <a:endParaRPr/>
          </a:p>
        </p:txBody>
      </p:sp>
      <p:sp>
        <p:nvSpPr>
          <p:cNvPr id="280" name="Google Shape;280;p23"/>
          <p:cNvSpPr txBox="1"/>
          <p:nvPr/>
        </p:nvSpPr>
        <p:spPr>
          <a:xfrm>
            <a:off x="139525" y="1571625"/>
            <a:ext cx="98283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Animacijos aplinka yra žmogaus nam</a:t>
            </a:r>
            <a:r>
              <a:rPr b="1" lang="lt-LT" sz="2200">
                <a:solidFill>
                  <a:schemeClr val="lt1"/>
                </a:solidFill>
              </a:rPr>
              <a:t>o interjeras, bei miškas</a:t>
            </a: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3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97424" y="3191418"/>
            <a:ext cx="4070292" cy="2274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 txBox="1"/>
          <p:nvPr/>
        </p:nvSpPr>
        <p:spPr>
          <a:xfrm>
            <a:off x="6770024" y="5542528"/>
            <a:ext cx="29478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lt-LT" sz="1600">
                <a:solidFill>
                  <a:schemeClr val="lt1"/>
                </a:solidFill>
              </a:rPr>
              <a:t>Namų aplinka</a:t>
            </a:r>
            <a:endParaRPr/>
          </a:p>
        </p:txBody>
      </p:sp>
      <p:pic>
        <p:nvPicPr>
          <p:cNvPr id="285" name="Google Shape;28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882576"/>
            <a:ext cx="5678098" cy="258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Aplinkos </a:t>
            </a:r>
            <a:r>
              <a:rPr b="1" lang="lt-LT" sz="3000">
                <a:solidFill>
                  <a:srgbClr val="FFFF00"/>
                </a:solidFill>
              </a:rPr>
              <a:t>kūrimas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4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4"/>
          <p:cNvSpPr txBox="1"/>
          <p:nvPr/>
        </p:nvSpPr>
        <p:spPr>
          <a:xfrm>
            <a:off x="1140010" y="5825651"/>
            <a:ext cx="1806641" cy="322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Sofa</a:t>
            </a:r>
            <a:endParaRPr/>
          </a:p>
        </p:txBody>
      </p:sp>
      <p:sp>
        <p:nvSpPr>
          <p:cNvPr id="295" name="Google Shape;295;p24"/>
          <p:cNvSpPr txBox="1"/>
          <p:nvPr/>
        </p:nvSpPr>
        <p:spPr>
          <a:xfrm>
            <a:off x="139525" y="1746625"/>
            <a:ext cx="9828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lang="lt-LT" sz="2200">
                <a:solidFill>
                  <a:schemeClr val="lt1"/>
                </a:solidFill>
              </a:rPr>
              <a:t>Namų interjero modeliai vidutinio detalumo, kad pagrindinis dėmesys ir resursai būtų skirti personažams, o pavieniai objektai jaukumo atmosferai sukurti.</a:t>
            </a:r>
            <a:endParaRPr/>
          </a:p>
        </p:txBody>
      </p:sp>
      <p:pic>
        <p:nvPicPr>
          <p:cNvPr id="296" name="Google Shape;29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4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4"/>
          <p:cNvSpPr txBox="1"/>
          <p:nvPr/>
        </p:nvSpPr>
        <p:spPr>
          <a:xfrm>
            <a:off x="9177458" y="4861483"/>
            <a:ext cx="9555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Batai</a:t>
            </a:r>
            <a:endParaRPr/>
          </a:p>
        </p:txBody>
      </p:sp>
      <p:pic>
        <p:nvPicPr>
          <p:cNvPr descr="A brown couch with a pillow on it&#10;&#10;Description automatically generated" id="299" name="Google Shape;29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747" y="3351275"/>
            <a:ext cx="4146713" cy="2474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air of orange boots&#10;&#10;Description automatically generated" id="300" name="Google Shape;30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55975" y="3629803"/>
            <a:ext cx="1673829" cy="12463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screen with a white background&#10;&#10;Description automatically generated" id="301" name="Google Shape;301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90358" y="3429000"/>
            <a:ext cx="3804711" cy="176231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 txBox="1"/>
          <p:nvPr/>
        </p:nvSpPr>
        <p:spPr>
          <a:xfrm>
            <a:off x="5595666" y="5340229"/>
            <a:ext cx="1806641" cy="322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Televizorius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0052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 rotWithShape="1">
          <a:blip r:embed="rId6">
            <a:alphaModFix/>
          </a:blip>
          <a:srcRect b="389" l="-119640" r="-170830" t="58032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 txBox="1"/>
          <p:nvPr/>
        </p:nvSpPr>
        <p:spPr>
          <a:xfrm>
            <a:off x="3467098" y="3668711"/>
            <a:ext cx="6222494" cy="272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Arial"/>
              <a:buNone/>
            </a:pPr>
            <a:r>
              <a:rPr b="1" i="0" lang="lt-LT" sz="3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Specialiųjų efektų kūrimas</a:t>
            </a:r>
            <a:endParaRPr/>
          </a:p>
        </p:txBody>
      </p:sp>
      <p:pic>
        <p:nvPicPr>
          <p:cNvPr id="312" name="Google Shape;31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481" y="1329925"/>
            <a:ext cx="11049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5"/>
          <p:cNvSpPr txBox="1"/>
          <p:nvPr/>
        </p:nvSpPr>
        <p:spPr>
          <a:xfrm rot="-5400000">
            <a:off x="8847686" y="3603890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KAUNO TECHNOLOGIJOS UNIVERSITETAS</a:t>
            </a:r>
            <a:endParaRPr/>
          </a:p>
        </p:txBody>
      </p:sp>
      <p:sp>
        <p:nvSpPr>
          <p:cNvPr id="315" name="Google Shape;315;p25"/>
          <p:cNvSpPr txBox="1"/>
          <p:nvPr/>
        </p:nvSpPr>
        <p:spPr>
          <a:xfrm>
            <a:off x="0" y="3373722"/>
            <a:ext cx="2828658" cy="32225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0"/>
              <a:buFont typeface="Arial"/>
              <a:buNone/>
            </a:pPr>
            <a:r>
              <a:rPr b="1" i="0" lang="lt-LT" sz="2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1" i="0" sz="2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Specialiųjų efektų kūrimas</a:t>
            </a:r>
            <a:endParaRPr/>
          </a:p>
        </p:txBody>
      </p:sp>
      <p:pic>
        <p:nvPicPr>
          <p:cNvPr id="321" name="Google Shape;3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6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26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6"/>
          <p:cNvSpPr txBox="1"/>
          <p:nvPr/>
        </p:nvSpPr>
        <p:spPr>
          <a:xfrm>
            <a:off x="139521" y="1655599"/>
            <a:ext cx="9828212" cy="776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Scenoje lyja lietus, tam sumodeliuotas debesies objektas, iš jo krenta vandens lašai </a:t>
            </a:r>
            <a:endParaRPr/>
          </a:p>
        </p:txBody>
      </p:sp>
      <p:pic>
        <p:nvPicPr>
          <p:cNvPr id="325" name="Google Shape;32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6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video game&#10;&#10;Description automatically generated" id="327" name="Google Shape;32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703" y="2515763"/>
            <a:ext cx="4147065" cy="26795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rop of water with orange border&#10;&#10;Description automatically generated" id="328" name="Google Shape;32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03536" y="2543872"/>
            <a:ext cx="1507605" cy="192914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 txBox="1"/>
          <p:nvPr/>
        </p:nvSpPr>
        <p:spPr>
          <a:xfrm>
            <a:off x="1388087" y="5286376"/>
            <a:ext cx="3188542" cy="43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Lietaus lašai krenta iš debesies objekto</a:t>
            </a:r>
            <a:endParaRPr/>
          </a:p>
        </p:txBody>
      </p:sp>
      <p:sp>
        <p:nvSpPr>
          <p:cNvPr id="330" name="Google Shape;330;p26"/>
          <p:cNvSpPr txBox="1"/>
          <p:nvPr/>
        </p:nvSpPr>
        <p:spPr>
          <a:xfrm>
            <a:off x="7160477" y="4585098"/>
            <a:ext cx="2974347" cy="43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Vandens lašo modelis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Specialiųjų efektų kūrimas</a:t>
            </a:r>
            <a:endParaRPr/>
          </a:p>
        </p:txBody>
      </p:sp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7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7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7"/>
          <p:cNvSpPr txBox="1"/>
          <p:nvPr/>
        </p:nvSpPr>
        <p:spPr>
          <a:xfrm>
            <a:off x="139521" y="1655599"/>
            <a:ext cx="98283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lang="lt-LT" sz="2200">
                <a:solidFill>
                  <a:schemeClr val="lt1"/>
                </a:solidFill>
              </a:rPr>
              <a:t>Namo siena </a:t>
            </a:r>
            <a:r>
              <a:rPr b="1" lang="lt-LT" sz="2200">
                <a:solidFill>
                  <a:schemeClr val="lt1"/>
                </a:solidFill>
              </a:rPr>
              <a:t>griūna</a:t>
            </a:r>
            <a:r>
              <a:rPr b="1" lang="lt-LT" sz="2200">
                <a:solidFill>
                  <a:schemeClr val="lt1"/>
                </a:solidFill>
              </a:rPr>
              <a:t> pasinaudojus rigid body modifikatoriumi, bei Cell Fracture įskiepiu, kuris padalino pradinį sienos modelį į daugybę dalių.</a:t>
            </a:r>
            <a:endParaRPr/>
          </a:p>
        </p:txBody>
      </p:sp>
      <p:pic>
        <p:nvPicPr>
          <p:cNvPr id="340" name="Google Shape;34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7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7"/>
          <p:cNvSpPr txBox="1"/>
          <p:nvPr/>
        </p:nvSpPr>
        <p:spPr>
          <a:xfrm>
            <a:off x="1388087" y="5286376"/>
            <a:ext cx="3188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lt-LT" sz="1600">
                <a:solidFill>
                  <a:schemeClr val="lt1"/>
                </a:solidFill>
              </a:rPr>
              <a:t>Pradinis sienos modelis</a:t>
            </a:r>
            <a:endParaRPr/>
          </a:p>
        </p:txBody>
      </p:sp>
      <p:sp>
        <p:nvSpPr>
          <p:cNvPr id="343" name="Google Shape;343;p27"/>
          <p:cNvSpPr txBox="1"/>
          <p:nvPr/>
        </p:nvSpPr>
        <p:spPr>
          <a:xfrm>
            <a:off x="7062302" y="5286373"/>
            <a:ext cx="2974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lt-LT" sz="1600">
                <a:solidFill>
                  <a:schemeClr val="lt1"/>
                </a:solidFill>
              </a:rPr>
              <a:t>Sienos griovimo imitacija</a:t>
            </a:r>
            <a:endParaRPr/>
          </a:p>
        </p:txBody>
      </p:sp>
      <p:pic>
        <p:nvPicPr>
          <p:cNvPr id="344" name="Google Shape;34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075" y="2584099"/>
            <a:ext cx="3725394" cy="254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8144" y="2584099"/>
            <a:ext cx="2895791" cy="254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0052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 rotWithShape="1">
          <a:blip r:embed="rId6">
            <a:alphaModFix/>
          </a:blip>
          <a:srcRect b="389" l="-119640" r="-170830" t="58032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8"/>
          <p:cNvSpPr txBox="1"/>
          <p:nvPr/>
        </p:nvSpPr>
        <p:spPr>
          <a:xfrm>
            <a:off x="3467098" y="3668711"/>
            <a:ext cx="6222494" cy="272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Arial"/>
              <a:buNone/>
            </a:pPr>
            <a:r>
              <a:rPr b="1" i="0" lang="lt-LT" sz="3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Montavimas</a:t>
            </a:r>
            <a:endParaRPr b="1" i="0" sz="37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481" y="1329925"/>
            <a:ext cx="11049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8"/>
          <p:cNvSpPr txBox="1"/>
          <p:nvPr/>
        </p:nvSpPr>
        <p:spPr>
          <a:xfrm rot="-5400000">
            <a:off x="8847686" y="3603890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8"/>
          <p:cNvSpPr txBox="1"/>
          <p:nvPr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KAUNO TECHNOLOGIJOS UNIVERSITETAS</a:t>
            </a:r>
            <a:endParaRPr/>
          </a:p>
        </p:txBody>
      </p:sp>
      <p:sp>
        <p:nvSpPr>
          <p:cNvPr id="358" name="Google Shape;358;p28"/>
          <p:cNvSpPr txBox="1"/>
          <p:nvPr/>
        </p:nvSpPr>
        <p:spPr>
          <a:xfrm>
            <a:off x="0" y="3373722"/>
            <a:ext cx="2828658" cy="32225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0"/>
              <a:buFont typeface="Arial"/>
              <a:buNone/>
            </a:pPr>
            <a:r>
              <a:rPr b="1" i="0" lang="lt-LT" sz="2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1" i="0" sz="2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Montavimas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9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29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9"/>
          <p:cNvSpPr txBox="1"/>
          <p:nvPr/>
        </p:nvSpPr>
        <p:spPr>
          <a:xfrm>
            <a:off x="139525" y="1617001"/>
            <a:ext cx="98283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Vaizdo generavimui buvo naudojamas „Cycles“ generavimo variklis, o fonui buvo pritaikytas HDRI vaizdas su 0,3 globaliu šviesos intensyvumu.</a:t>
            </a:r>
            <a:endParaRPr/>
          </a:p>
        </p:txBody>
      </p:sp>
      <p:pic>
        <p:nvPicPr>
          <p:cNvPr id="368" name="Google Shape;36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9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artoon character sitting on a couch&#10;&#10;Description automatically generated" id="370" name="Google Shape;37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9325" y="2718227"/>
            <a:ext cx="7259074" cy="347362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9"/>
          <p:cNvSpPr txBox="1"/>
          <p:nvPr/>
        </p:nvSpPr>
        <p:spPr>
          <a:xfrm>
            <a:off x="3933243" y="6286367"/>
            <a:ext cx="3884423" cy="41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lt-LT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Sugeneruotas kadras su Cycles varikliu</a:t>
            </a:r>
            <a:endParaRPr b="0" i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Montavimas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0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30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0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7124" y="1954079"/>
            <a:ext cx="7210544" cy="334525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0"/>
          <p:cNvSpPr txBox="1"/>
          <p:nvPr/>
        </p:nvSpPr>
        <p:spPr>
          <a:xfrm>
            <a:off x="3290209" y="5459013"/>
            <a:ext cx="3884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b="0" i="0" lang="lt-LT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Sugeneruotas kadras su Cycles varikliu</a:t>
            </a:r>
            <a:endParaRPr b="0" i="0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/>
          <p:nvPr/>
        </p:nvSpPr>
        <p:spPr>
          <a:xfrm>
            <a:off x="641644" y="600737"/>
            <a:ext cx="9908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Montavimas - Garsas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1"/>
          <p:cNvSpPr txBox="1"/>
          <p:nvPr/>
        </p:nvSpPr>
        <p:spPr>
          <a:xfrm rot="-5400000">
            <a:off x="9406272" y="3040001"/>
            <a:ext cx="43980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 rotWithShape="1">
          <a:blip r:embed="rId4">
            <a:alphaModFix/>
          </a:blip>
          <a:srcRect b="-12815" l="0" r="9665" t="0"/>
          <a:stretch/>
        </p:blipFill>
        <p:spPr>
          <a:xfrm>
            <a:off x="0" y="1356723"/>
            <a:ext cx="11013886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 txBox="1"/>
          <p:nvPr/>
        </p:nvSpPr>
        <p:spPr>
          <a:xfrm>
            <a:off x="144725" y="2002650"/>
            <a:ext cx="982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lt-LT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https://pixabay.com</a:t>
            </a:r>
            <a:r>
              <a:rPr lang="lt-LT" sz="2000">
                <a:solidFill>
                  <a:schemeClr val="lt1"/>
                </a:solidFill>
              </a:rPr>
              <a:t> - nemokami, laisvo naudojimo garso takeliai.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93" name="Google Shape;39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14565" y="696317"/>
            <a:ext cx="59098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 txBox="1"/>
          <p:nvPr/>
        </p:nvSpPr>
        <p:spPr>
          <a:xfrm>
            <a:off x="11163044" y="6286367"/>
            <a:ext cx="922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1"/>
          <p:cNvSpPr txBox="1"/>
          <p:nvPr/>
        </p:nvSpPr>
        <p:spPr>
          <a:xfrm>
            <a:off x="3933243" y="6286367"/>
            <a:ext cx="3884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lt-LT" sz="1600">
                <a:solidFill>
                  <a:schemeClr val="lt1"/>
                </a:solidFill>
              </a:rPr>
              <a:t>Animacijos laiko juosta su garso takeliais</a:t>
            </a:r>
            <a:endParaRPr b="0" i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9813" y="2623475"/>
            <a:ext cx="6354241" cy="3613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0052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6">
            <a:alphaModFix/>
          </a:blip>
          <a:srcRect b="389" l="-119640" r="-170830" t="58032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/>
        </p:nvSpPr>
        <p:spPr>
          <a:xfrm>
            <a:off x="3467098" y="3668711"/>
            <a:ext cx="6222494" cy="272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Arial"/>
              <a:buNone/>
            </a:pPr>
            <a:r>
              <a:rPr b="1" i="0" lang="lt-LT" sz="37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Įvadas</a:t>
            </a:r>
            <a:endParaRPr b="1" i="0" sz="37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481" y="1329925"/>
            <a:ext cx="11049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/>
        </p:nvSpPr>
        <p:spPr>
          <a:xfrm rot="-5400000">
            <a:off x="8847686" y="3603890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lt-LT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lt-LT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KAUNO TECHNOLOGIJOS UNIVERSITETAS</a:t>
            </a:r>
            <a:endParaRPr/>
          </a:p>
        </p:txBody>
      </p:sp>
      <p:sp>
        <p:nvSpPr>
          <p:cNvPr id="45" name="Google Shape;45;p5"/>
          <p:cNvSpPr txBox="1"/>
          <p:nvPr/>
        </p:nvSpPr>
        <p:spPr>
          <a:xfrm>
            <a:off x="0" y="3373722"/>
            <a:ext cx="2828658" cy="32225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0"/>
              <a:buFont typeface="Arial"/>
              <a:buNone/>
            </a:pPr>
            <a:r>
              <a:rPr b="1" i="0" lang="lt-LT" sz="26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6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0052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2"/>
          <p:cNvPicPr preferRelativeResize="0"/>
          <p:nvPr/>
        </p:nvPicPr>
        <p:blipFill rotWithShape="1">
          <a:blip r:embed="rId6">
            <a:alphaModFix/>
          </a:blip>
          <a:srcRect b="389" l="-119640" r="-170830" t="58032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2"/>
          <p:cNvSpPr txBox="1"/>
          <p:nvPr/>
        </p:nvSpPr>
        <p:spPr>
          <a:xfrm>
            <a:off x="3467098" y="3668711"/>
            <a:ext cx="6222494" cy="272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Arial"/>
              <a:buNone/>
            </a:pPr>
            <a:r>
              <a:rPr b="1" i="0" lang="lt-LT" sz="3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Išvados</a:t>
            </a:r>
            <a:endParaRPr b="1" i="0" sz="37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481" y="1329925"/>
            <a:ext cx="11049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2"/>
          <p:cNvSpPr txBox="1"/>
          <p:nvPr/>
        </p:nvSpPr>
        <p:spPr>
          <a:xfrm rot="-5400000">
            <a:off x="8847686" y="3603890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2"/>
          <p:cNvSpPr txBox="1"/>
          <p:nvPr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KAUNO TECHNOLOGIJOS UNIVERSITETAS</a:t>
            </a:r>
            <a:endParaRPr/>
          </a:p>
        </p:txBody>
      </p:sp>
      <p:sp>
        <p:nvSpPr>
          <p:cNvPr id="409" name="Google Shape;409;p32"/>
          <p:cNvSpPr txBox="1"/>
          <p:nvPr/>
        </p:nvSpPr>
        <p:spPr>
          <a:xfrm>
            <a:off x="0" y="3373722"/>
            <a:ext cx="2828658" cy="32225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0"/>
              <a:buFont typeface="Arial"/>
              <a:buNone/>
            </a:pPr>
            <a:r>
              <a:rPr b="1" i="0" lang="lt-LT" sz="2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1" i="0" sz="2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Išvados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3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33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3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3"/>
          <p:cNvSpPr txBox="1"/>
          <p:nvPr/>
        </p:nvSpPr>
        <p:spPr>
          <a:xfrm>
            <a:off x="263550" y="2103200"/>
            <a:ext cx="101886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lt-LT" sz="2000">
                <a:solidFill>
                  <a:schemeClr val="lt1"/>
                </a:solidFill>
              </a:rPr>
              <a:t>Scenarijus</a:t>
            </a:r>
            <a:r>
              <a:rPr lang="lt-LT" sz="2000">
                <a:solidFill>
                  <a:schemeClr val="lt1"/>
                </a:solidFill>
              </a:rPr>
              <a:t>: Sukurta intriguojanti ir humoristinė istorija su aiškiais veikėjais, užtikrinanti animacijos vientisumą ir emocinį poveikį.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lt-LT" sz="2000">
                <a:solidFill>
                  <a:schemeClr val="lt1"/>
                </a:solidFill>
              </a:rPr>
              <a:t>Aplinka</a:t>
            </a:r>
            <a:r>
              <a:rPr lang="lt-LT" sz="2000">
                <a:solidFill>
                  <a:schemeClr val="lt1"/>
                </a:solidFill>
              </a:rPr>
              <a:t>: Detalios vidaus ir lauko erdvės su gamtos reiškiniais sustiprino atmosferą ir realizmą.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lt-LT" sz="2000">
                <a:solidFill>
                  <a:schemeClr val="lt1"/>
                </a:solidFill>
              </a:rPr>
              <a:t>Personažai</a:t>
            </a:r>
            <a:r>
              <a:rPr lang="lt-LT" sz="2000">
                <a:solidFill>
                  <a:schemeClr val="lt1"/>
                </a:solidFill>
              </a:rPr>
              <a:t>: Kokybiškai sukurti veikėjų modeliai, tekstūros ir animacijos suteikė istorijai gyvumo.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lt-LT" sz="2000">
                <a:solidFill>
                  <a:schemeClr val="lt1"/>
                </a:solidFill>
              </a:rPr>
              <a:t>Animacija</a:t>
            </a:r>
            <a:r>
              <a:rPr lang="lt-LT" sz="2000">
                <a:solidFill>
                  <a:schemeClr val="lt1"/>
                </a:solidFill>
              </a:rPr>
              <a:t>: Nuoseklus kadrų planavimas užtikrino sklandžius perėjimus tarp scenų, nors teko koreguoti skeleto ir tekstūrų netikslumus.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lt-LT" sz="2000">
                <a:solidFill>
                  <a:schemeClr val="lt1"/>
                </a:solidFill>
              </a:rPr>
              <a:t>Technologijos</a:t>
            </a:r>
            <a:r>
              <a:rPr lang="lt-LT" sz="2000">
                <a:solidFill>
                  <a:schemeClr val="lt1"/>
                </a:solidFill>
              </a:rPr>
              <a:t>: Naudoti pažangūs 3D modeliavimo ir tekstūravimo įrankiai bei specialieji efektai pagerino vizualinę kokybę.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Įvadas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 txBox="1"/>
          <p:nvPr/>
        </p:nvSpPr>
        <p:spPr>
          <a:xfrm>
            <a:off x="238275" y="1817975"/>
            <a:ext cx="10714800" cy="4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lt-LT" sz="2200">
                <a:solidFill>
                  <a:schemeClr val="lt1"/>
                </a:solidFill>
              </a:rPr>
              <a:t>Tikslas ir uždaviniai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lt-LT" sz="1600">
                <a:solidFill>
                  <a:schemeClr val="lt1"/>
                </a:solidFill>
              </a:rPr>
              <a:t>Šio projekto tikslas – sukurti animaciją nuo pradinės idėjos generavimo iki galutinio produkto – filmuko, apimančio įkaulintų ir tekstūruotų 3D modelių kūrimą bei jų animavimą. Siekiant įgyvendinti šį tikslą, išskirti šie pagrindiniai uždaviniai:</a:t>
            </a:r>
            <a:endParaRPr sz="1600">
              <a:solidFill>
                <a:schemeClr val="lt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lt-LT" sz="1600">
                <a:solidFill>
                  <a:schemeClr val="lt1"/>
                </a:solidFill>
              </a:rPr>
              <a:t>1.</a:t>
            </a:r>
            <a:r>
              <a:rPr lang="lt-LT" sz="1200">
                <a:solidFill>
                  <a:schemeClr val="lt1"/>
                </a:solidFill>
              </a:rPr>
              <a:t>     </a:t>
            </a:r>
            <a:r>
              <a:rPr b="1" lang="lt-LT" sz="1600">
                <a:solidFill>
                  <a:schemeClr val="lt1"/>
                </a:solidFill>
              </a:rPr>
              <a:t>Scenarijaus kūrimas</a:t>
            </a:r>
            <a:r>
              <a:rPr lang="lt-LT" sz="1600">
                <a:solidFill>
                  <a:schemeClr val="lt1"/>
                </a:solidFill>
              </a:rPr>
              <a:t>. Sukurti originalią animacijos idėją, apibrėžti veikėjų charakteristikas ir jų vaidmenis istorijoje.</a:t>
            </a:r>
            <a:endParaRPr sz="1600">
              <a:solidFill>
                <a:schemeClr val="lt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lt-LT" sz="1600">
                <a:solidFill>
                  <a:schemeClr val="lt1"/>
                </a:solidFill>
              </a:rPr>
              <a:t>2.</a:t>
            </a:r>
            <a:r>
              <a:rPr lang="lt-LT" sz="1200">
                <a:solidFill>
                  <a:schemeClr val="lt1"/>
                </a:solidFill>
              </a:rPr>
              <a:t>     </a:t>
            </a:r>
            <a:r>
              <a:rPr b="1" lang="lt-LT" sz="1600">
                <a:solidFill>
                  <a:schemeClr val="lt1"/>
                </a:solidFill>
              </a:rPr>
              <a:t>Aplinkos kūrimas</a:t>
            </a:r>
            <a:r>
              <a:rPr lang="lt-LT" sz="1600">
                <a:solidFill>
                  <a:schemeClr val="lt1"/>
                </a:solidFill>
              </a:rPr>
              <a:t>. Sukurti aplinką, kurioje vyks veiksmas. Atsižvelgti į objektų detalumą, sukurti gamtinius reiškinius.</a:t>
            </a:r>
            <a:endParaRPr sz="1600">
              <a:solidFill>
                <a:schemeClr val="lt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lt-LT" sz="1600">
                <a:solidFill>
                  <a:schemeClr val="lt1"/>
                </a:solidFill>
              </a:rPr>
              <a:t>3.</a:t>
            </a:r>
            <a:r>
              <a:rPr lang="lt-LT" sz="1200">
                <a:solidFill>
                  <a:schemeClr val="lt1"/>
                </a:solidFill>
              </a:rPr>
              <a:t>     </a:t>
            </a:r>
            <a:r>
              <a:rPr b="1" lang="lt-LT" sz="1600">
                <a:solidFill>
                  <a:schemeClr val="lt1"/>
                </a:solidFill>
              </a:rPr>
              <a:t>Personažų kūrimas</a:t>
            </a:r>
            <a:r>
              <a:rPr lang="lt-LT" sz="1600">
                <a:solidFill>
                  <a:schemeClr val="lt1"/>
                </a:solidFill>
              </a:rPr>
              <a:t>. Sukurti veikėjų ir kitų animacijoje naudojamų objektų 3D modelius, juos įkaulinti ir sukurti jiems tekstūras.</a:t>
            </a:r>
            <a:endParaRPr sz="1600">
              <a:solidFill>
                <a:schemeClr val="lt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lt-LT" sz="1600">
                <a:solidFill>
                  <a:schemeClr val="lt1"/>
                </a:solidFill>
              </a:rPr>
              <a:t>4.</a:t>
            </a:r>
            <a:r>
              <a:rPr lang="lt-LT" sz="1200">
                <a:solidFill>
                  <a:schemeClr val="lt1"/>
                </a:solidFill>
              </a:rPr>
              <a:t>     </a:t>
            </a:r>
            <a:r>
              <a:rPr b="1" lang="lt-LT" sz="1600">
                <a:solidFill>
                  <a:schemeClr val="lt1"/>
                </a:solidFill>
              </a:rPr>
              <a:t>Animacijos kūrimas</a:t>
            </a:r>
            <a:r>
              <a:rPr lang="lt-LT" sz="1600">
                <a:solidFill>
                  <a:schemeClr val="lt1"/>
                </a:solidFill>
              </a:rPr>
              <a:t>. Pasitelkus sukurtus modelius ir atsižvelgiant į parengtą scenarijų, sukurti animaciją.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0052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 rotWithShape="1">
          <a:blip r:embed="rId6">
            <a:alphaModFix/>
          </a:blip>
          <a:srcRect b="389" l="-119640" r="-170830" t="58032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/>
        </p:nvSpPr>
        <p:spPr>
          <a:xfrm>
            <a:off x="3467098" y="3668711"/>
            <a:ext cx="6222494" cy="272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Arial"/>
              <a:buNone/>
            </a:pPr>
            <a:r>
              <a:rPr b="1" i="0" lang="lt-LT" sz="3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Animacijos scenarijus</a:t>
            </a:r>
            <a:endParaRPr b="1" i="0" sz="37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481" y="1329925"/>
            <a:ext cx="11049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/>
        </p:nvSpPr>
        <p:spPr>
          <a:xfrm rot="-5400000">
            <a:off x="8847686" y="3603890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"/>
          <p:cNvSpPr txBox="1"/>
          <p:nvPr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KAUNO TECHNOLOGIJOS UNIVERSITETAS</a:t>
            </a:r>
            <a:endParaRPr/>
          </a:p>
        </p:txBody>
      </p:sp>
      <p:sp>
        <p:nvSpPr>
          <p:cNvPr id="69" name="Google Shape;69;p7"/>
          <p:cNvSpPr txBox="1"/>
          <p:nvPr/>
        </p:nvSpPr>
        <p:spPr>
          <a:xfrm>
            <a:off x="0" y="3373722"/>
            <a:ext cx="2828658" cy="32225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0"/>
              <a:buFont typeface="Arial"/>
              <a:buNone/>
            </a:pPr>
            <a:r>
              <a:rPr b="1" i="0" lang="lt-LT" sz="2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/>
        </p:nvSpPr>
        <p:spPr>
          <a:xfrm>
            <a:off x="641644" y="600737"/>
            <a:ext cx="9908045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Animacijos scenarijus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890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/>
        </p:nvSpPr>
        <p:spPr>
          <a:xfrm rot="-5400000">
            <a:off x="9406361" y="3040008"/>
            <a:ext cx="4397904" cy="1173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lt-LT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8"/>
          <p:cNvPicPr preferRelativeResize="0"/>
          <p:nvPr/>
        </p:nvPicPr>
        <p:blipFill rotWithShape="1">
          <a:blip r:embed="rId4">
            <a:alphaModFix/>
          </a:blip>
          <a:srcRect b="-12809" l="0" r="9663" t="-1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8"/>
          <p:cNvSpPr txBox="1"/>
          <p:nvPr/>
        </p:nvSpPr>
        <p:spPr>
          <a:xfrm>
            <a:off x="1120125" y="2557575"/>
            <a:ext cx="89511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b="1" i="0" lang="lt-LT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Idėja: </a:t>
            </a:r>
            <a:r>
              <a:rPr b="1" lang="lt-LT" sz="2200">
                <a:solidFill>
                  <a:schemeClr val="lt1"/>
                </a:solidFill>
              </a:rPr>
              <a:t>Siekiama sukurti paprastą, neilgą – iki vienos minutės trukmės – animaciją. Idėja žiūrovui sukelti intrigos ir baimės jausmą, o kulminacijos metu – juoką ir džiaugsmą. Tam įvykdyti nuspręsta daryti realistiško vaizdo situaciją, kurioje vyksta neįtikėtini dalykai – meška įsiveržia į namus, bet yra sustabdoma picos gabalėlio. </a:t>
            </a:r>
            <a:endParaRPr b="1" sz="2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t/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79" name="Google Shape;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14565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021" y="424809"/>
            <a:ext cx="862883" cy="98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850" y="0"/>
            <a:ext cx="190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0052" y="0"/>
            <a:ext cx="38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 rotWithShape="1">
          <a:blip r:embed="rId6">
            <a:alphaModFix/>
          </a:blip>
          <a:srcRect b="389" l="-119640" r="-170830" t="58032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3467098" y="3668711"/>
            <a:ext cx="6222494" cy="272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700"/>
              <a:buFont typeface="Arial"/>
              <a:buNone/>
            </a:pPr>
            <a:r>
              <a:rPr b="1" i="0" lang="lt-LT" sz="37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Veikėjai</a:t>
            </a:r>
            <a:endParaRPr b="1" i="0" sz="37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481" y="1329925"/>
            <a:ext cx="11049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9"/>
          <p:cNvSpPr txBox="1"/>
          <p:nvPr/>
        </p:nvSpPr>
        <p:spPr>
          <a:xfrm rot="-5400000">
            <a:off x="8847686" y="3603890"/>
            <a:ext cx="4985555" cy="643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UŽ KIEKVIENOS TECHNOLOGIJOS – ŽMOGUS</a:t>
            </a:r>
            <a:endParaRPr b="1" i="0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9"/>
          <p:cNvSpPr txBox="1"/>
          <p:nvPr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lt-LT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KAUNO TECHNOLOGIJOS UNIVERSITETAS</a:t>
            </a:r>
            <a:endParaRPr/>
          </a:p>
        </p:txBody>
      </p:sp>
      <p:sp>
        <p:nvSpPr>
          <p:cNvPr id="93" name="Google Shape;93;p9"/>
          <p:cNvSpPr txBox="1"/>
          <p:nvPr/>
        </p:nvSpPr>
        <p:spPr>
          <a:xfrm>
            <a:off x="0" y="3373722"/>
            <a:ext cx="2828658" cy="322256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0"/>
              <a:buFont typeface="Arial"/>
              <a:buNone/>
            </a:pPr>
            <a:r>
              <a:rPr b="1" i="0" lang="lt-LT" sz="2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2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641645" y="600737"/>
            <a:ext cx="8978606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Veikėjai </a:t>
            </a:r>
            <a:r>
              <a:rPr b="1" lang="lt-LT" sz="3000">
                <a:solidFill>
                  <a:srgbClr val="FFFF00"/>
                </a:solidFill>
              </a:rPr>
              <a:t>- Šeimininkas</a:t>
            </a:r>
            <a:r>
              <a:rPr b="1" lang="lt-LT" sz="3000">
                <a:solidFill>
                  <a:srgbClr val="FFFF00"/>
                </a:solidFill>
              </a:rPr>
              <a:t>, sumodeliavo </a:t>
            </a:r>
            <a:r>
              <a:rPr b="1" lang="lt-LT" sz="3000">
                <a:solidFill>
                  <a:srgbClr val="FFFF00"/>
                </a:solidFill>
              </a:rPr>
              <a:t>Ainis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51225"/>
            <a:ext cx="121920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3044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artoon of a doll&#10;&#10;Description automatically generated" id="102" name="Google Shape;10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4402" y="2118236"/>
            <a:ext cx="1699914" cy="3816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haracter sitting on a couch&#10;&#10;Description automatically generated" id="103" name="Google Shape;10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5820" y="1991799"/>
            <a:ext cx="205613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/>
        </p:nvSpPr>
        <p:spPr>
          <a:xfrm>
            <a:off x="641645" y="600737"/>
            <a:ext cx="8978606" cy="50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"/>
              <a:buNone/>
            </a:pPr>
            <a:r>
              <a:rPr b="1" i="0" lang="lt-LT" sz="3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Veikėjai - </a:t>
            </a:r>
            <a:r>
              <a:rPr b="1" lang="lt-LT" sz="3000">
                <a:solidFill>
                  <a:srgbClr val="FFFF00"/>
                </a:solidFill>
              </a:rPr>
              <a:t>Šuo, </a:t>
            </a:r>
            <a:r>
              <a:rPr b="1" lang="lt-LT" sz="3000">
                <a:solidFill>
                  <a:srgbClr val="FFFF00"/>
                </a:solidFill>
              </a:rPr>
              <a:t>sumodeliavo </a:t>
            </a:r>
            <a:r>
              <a:rPr b="1" lang="lt-LT" sz="3000">
                <a:solidFill>
                  <a:srgbClr val="FFFF00"/>
                </a:solidFill>
              </a:rPr>
              <a:t>Mildaras</a:t>
            </a:r>
            <a:endParaRPr b="1" i="0" sz="3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51225"/>
            <a:ext cx="121920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3044" y="696317"/>
            <a:ext cx="590984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/>
          <p:nvPr/>
        </p:nvSpPr>
        <p:spPr>
          <a:xfrm>
            <a:off x="11163044" y="6286367"/>
            <a:ext cx="922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lt-LT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artoon dog standing on a couch&#10;&#10;Description automatically generated" id="112" name="Google Shape;11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4694" y="1782577"/>
            <a:ext cx="2905010" cy="3980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y cartoon dog on a pillow&#10;&#10;Description automatically generated" id="113" name="Google Shape;11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2213" y="1782577"/>
            <a:ext cx="4396241" cy="2976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y dog with a frisbee&#10;&#10;Description automatically generated" id="114" name="Google Shape;114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533" y="2982519"/>
            <a:ext cx="2196677" cy="1897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KSTA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